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0" r:id="rId2"/>
    <p:sldId id="359" r:id="rId3"/>
    <p:sldId id="358" r:id="rId4"/>
    <p:sldId id="347" r:id="rId5"/>
    <p:sldId id="327" r:id="rId6"/>
    <p:sldId id="311" r:id="rId7"/>
    <p:sldId id="361" r:id="rId8"/>
    <p:sldId id="360" r:id="rId9"/>
    <p:sldId id="303" r:id="rId10"/>
    <p:sldId id="304" r:id="rId11"/>
    <p:sldId id="306" r:id="rId12"/>
    <p:sldId id="3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2"/>
  </p:normalViewPr>
  <p:slideViewPr>
    <p:cSldViewPr snapToGrid="0" snapToObjects="1">
      <p:cViewPr>
        <p:scale>
          <a:sx n="102" d="100"/>
          <a:sy n="102" d="100"/>
        </p:scale>
        <p:origin x="-25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957CC-DEA4-B249-AC74-814D6E8FFD90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C4DDE-AB4B-6242-A4CD-008F6ABB7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29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3AB139-B673-495B-A313-9D7B9C84AC8B}" type="slidenum">
              <a:rPr kumimoji="0" lang="en-US" altLang="en-US" smtClean="0"/>
              <a:pPr>
                <a:spcBef>
                  <a:spcPct val="0"/>
                </a:spcBef>
              </a:pPr>
              <a:t>1</a:t>
            </a:fld>
            <a:endParaRPr kumimoji="0" lang="en-US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baseline="0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76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3C256-9F40-48CE-8ECF-F7C4D1BE0520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68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3C256-9F40-48CE-8ECF-F7C4D1BE0520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7471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D44911-8C12-4A06-8FAE-844EF586A4AA}" type="slidenum">
              <a:rPr kumimoji="0" lang="en-US" altLang="en-US" smtClean="0"/>
              <a:pPr>
                <a:spcBef>
                  <a:spcPct val="0"/>
                </a:spcBef>
              </a:pPr>
              <a:t>2</a:t>
            </a:fld>
            <a:endParaRPr kumimoji="0"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73927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281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D44911-8C12-4A06-8FAE-844EF586A4AA}" type="slidenum">
              <a:rPr kumimoji="0" lang="en-US" altLang="en-US" smtClean="0"/>
              <a:pPr>
                <a:spcBef>
                  <a:spcPct val="0"/>
                </a:spcBef>
              </a:pPr>
              <a:t>3</a:t>
            </a:fld>
            <a:endParaRPr kumimoji="0"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307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3C256-9F40-48CE-8ECF-F7C4D1BE0520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488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3C256-9F40-48CE-8ECF-F7C4D1BE0520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392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3C256-9F40-48CE-8ECF-F7C4D1BE052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74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3C256-9F40-48CE-8ECF-F7C4D1BE0520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267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3C256-9F40-48CE-8ECF-F7C4D1BE0520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98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73C256-9F40-48CE-8ECF-F7C4D1BE0520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27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7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0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3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57200"/>
            <a:ext cx="7112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17600" y="1600200"/>
            <a:ext cx="103632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2BF7454-4DD1-41BA-8488-975E80060C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034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2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8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09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6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01860-C6F8-1746-9684-C83D76794B56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D992F-70E7-F440-81FF-ABA4A629B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10845" y="680581"/>
            <a:ext cx="7999413" cy="2819400"/>
          </a:xfrm>
        </p:spPr>
        <p:txBody>
          <a:bodyPr vert="horz" lIns="92075" tIns="46038" rIns="92075" bIns="46038" rtlCol="0" anchor="b">
            <a:normAutofit/>
          </a:bodyPr>
          <a:lstStyle/>
          <a:p>
            <a:pPr algn="ctr"/>
            <a:r>
              <a:rPr lang="en-US" altLang="en-US" sz="4400" b="1" dirty="0">
                <a:latin typeface="+mn-lt"/>
                <a:ea typeface="Garamond" charset="0"/>
                <a:cs typeface="Garamond" charset="0"/>
              </a:rPr>
              <a:t>ITEC </a:t>
            </a:r>
            <a:r>
              <a:rPr lang="en-US" altLang="en-US" sz="4400" b="1" dirty="0" smtClean="0">
                <a:latin typeface="+mn-lt"/>
                <a:ea typeface="Garamond" charset="0"/>
                <a:cs typeface="Garamond" charset="0"/>
              </a:rPr>
              <a:t>696</a:t>
            </a:r>
            <a:r>
              <a:rPr lang="en-US" altLang="en-US" sz="4400" b="1" dirty="0">
                <a:latin typeface="+mn-lt"/>
                <a:ea typeface="Garamond" charset="0"/>
                <a:cs typeface="Garamond" charset="0"/>
              </a:rPr>
              <a:t/>
            </a:r>
            <a:br>
              <a:rPr lang="en-US" altLang="en-US" sz="4400" b="1" dirty="0">
                <a:latin typeface="+mn-lt"/>
                <a:ea typeface="Garamond" charset="0"/>
                <a:cs typeface="Garamond" charset="0"/>
              </a:rPr>
            </a:br>
            <a:r>
              <a:rPr lang="en-US" altLang="en-US" sz="4400" b="1" dirty="0" smtClean="0">
                <a:latin typeface="+mn-lt"/>
                <a:ea typeface="Garamond" charset="0"/>
                <a:cs typeface="Garamond" charset="0"/>
              </a:rPr>
              <a:t>Python Programming</a:t>
            </a:r>
            <a:r>
              <a:rPr lang="en-US" altLang="en-US" sz="4400" b="1" dirty="0">
                <a:latin typeface="+mn-lt"/>
                <a:ea typeface="Garamond" charset="0"/>
                <a:cs typeface="Garamond" charset="0"/>
              </a:rPr>
              <a:t/>
            </a:r>
            <a:br>
              <a:rPr lang="en-US" altLang="en-US" sz="4400" b="1" dirty="0">
                <a:latin typeface="+mn-lt"/>
                <a:ea typeface="Garamond" charset="0"/>
                <a:cs typeface="Garamond" charset="0"/>
              </a:rPr>
            </a:br>
            <a:r>
              <a:rPr lang="en-US" altLang="en-US" sz="4400" b="1" dirty="0" smtClean="0">
                <a:latin typeface="+mn-lt"/>
                <a:ea typeface="Garamond" charset="0"/>
                <a:cs typeface="Garamond" charset="0"/>
              </a:rPr>
              <a:t>for Business Analytics</a:t>
            </a:r>
            <a:r>
              <a:rPr lang="en-US" altLang="en-US" sz="4400" b="1" dirty="0">
                <a:latin typeface="+mn-lt"/>
                <a:ea typeface="Garamond" charset="0"/>
                <a:cs typeface="Garamond" charset="0"/>
              </a:rPr>
              <a:t/>
            </a:r>
            <a:br>
              <a:rPr lang="en-US" altLang="en-US" sz="4400" b="1" dirty="0">
                <a:latin typeface="+mn-lt"/>
                <a:ea typeface="Garamond" charset="0"/>
                <a:cs typeface="Garamond" charset="0"/>
              </a:rPr>
            </a:br>
            <a:r>
              <a:rPr lang="en-US" altLang="en-US" sz="2400" b="1" dirty="0">
                <a:latin typeface="+mn-lt"/>
                <a:ea typeface="Garamond" charset="0"/>
                <a:cs typeface="Garamond" charset="0"/>
              </a:rPr>
              <a:t/>
            </a:r>
            <a:br>
              <a:rPr lang="en-US" altLang="en-US" sz="2400" b="1" dirty="0">
                <a:latin typeface="+mn-lt"/>
                <a:ea typeface="Garamond" charset="0"/>
                <a:cs typeface="Garamond" charset="0"/>
              </a:rPr>
            </a:br>
            <a:endParaRPr lang="en-US" altLang="en-US" sz="2400" i="1" dirty="0">
              <a:latin typeface="+mn-lt"/>
              <a:ea typeface="Garamond" charset="0"/>
              <a:cs typeface="Garamond" charset="0"/>
            </a:endParaRPr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2210844" y="3613760"/>
            <a:ext cx="7999413" cy="2819400"/>
          </a:xfrm>
          <a:prstGeom prst="rect">
            <a:avLst/>
          </a:prstGeom>
        </p:spPr>
        <p:txBody>
          <a:bodyPr vert="horz" lIns="92075" tIns="46038" rIns="92075" bIns="46038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 smtClean="0">
                <a:latin typeface="+mn-lt"/>
                <a:ea typeface="Garamond" charset="0"/>
                <a:cs typeface="Garamond" charset="0"/>
              </a:rPr>
              <a:t>Grant Fiddyment</a:t>
            </a:r>
          </a:p>
          <a:p>
            <a:r>
              <a:rPr lang="en-US" altLang="en-US" sz="3600" dirty="0" smtClean="0">
                <a:latin typeface="+mn-lt"/>
                <a:ea typeface="Garamond" charset="0"/>
                <a:cs typeface="Garamond" charset="0"/>
              </a:rPr>
              <a:t>Data Scientist</a:t>
            </a:r>
            <a:r>
              <a:rPr lang="en-US" altLang="en-US" sz="3600" b="1" i="1" dirty="0" smtClean="0">
                <a:latin typeface="+mn-lt"/>
                <a:ea typeface="Garamond" charset="0"/>
                <a:cs typeface="Garamond" charset="0"/>
              </a:rPr>
              <a:t>, </a:t>
            </a:r>
            <a:r>
              <a:rPr lang="en-US" altLang="en-US" sz="3600" i="1" dirty="0" smtClean="0">
                <a:latin typeface="+mn-lt"/>
                <a:ea typeface="Garamond" charset="0"/>
                <a:cs typeface="Garamond" charset="0"/>
              </a:rPr>
              <a:t>Philadelphia 76ers</a:t>
            </a:r>
          </a:p>
          <a:p>
            <a:r>
              <a:rPr lang="en-US" altLang="en-US" sz="3600" dirty="0" smtClean="0">
                <a:latin typeface="+mn-lt"/>
                <a:ea typeface="Garamond" charset="0"/>
                <a:cs typeface="Garamond" charset="0"/>
              </a:rPr>
              <a:t>Adjunct</a:t>
            </a:r>
            <a:r>
              <a:rPr lang="en-US" altLang="en-US" sz="3600" b="1" i="1" dirty="0" smtClean="0">
                <a:latin typeface="+mn-lt"/>
                <a:ea typeface="Garamond" charset="0"/>
                <a:cs typeface="Garamond" charset="0"/>
              </a:rPr>
              <a:t>, </a:t>
            </a:r>
            <a:r>
              <a:rPr lang="en-US" altLang="en-US" sz="3600" i="1" dirty="0" smtClean="0">
                <a:latin typeface="+mn-lt"/>
                <a:ea typeface="Garamond" charset="0"/>
                <a:cs typeface="Garamond" charset="0"/>
              </a:rPr>
              <a:t>American University</a:t>
            </a:r>
            <a:endParaRPr lang="en-US" altLang="en-US" sz="3600" i="1" dirty="0">
              <a:latin typeface="+mn-lt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7" y="204552"/>
            <a:ext cx="10902728" cy="6501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59" y="204552"/>
            <a:ext cx="4419067" cy="6501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0130" y="4068577"/>
            <a:ext cx="3160295" cy="2462213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sz="3200" dirty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CONSOLE</a:t>
            </a:r>
          </a:p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6719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4" y="0"/>
            <a:ext cx="11310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2097" y="3336458"/>
            <a:ext cx="3160295" cy="295465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sz="3200" dirty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CONSOLE/</a:t>
            </a:r>
          </a:p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VIEWER</a:t>
            </a:r>
          </a:p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7285" y="3649609"/>
            <a:ext cx="3160295" cy="196977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CODE</a:t>
            </a:r>
          </a:p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47284" y="1133554"/>
            <a:ext cx="3160295" cy="196977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sz="3200" dirty="0" err="1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Spyder</a:t>
            </a:r>
            <a:endParaRPr lang="en-US" sz="3200" dirty="0" smtClean="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88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84" b="35525"/>
          <a:stretch/>
        </p:blipFill>
        <p:spPr>
          <a:xfrm>
            <a:off x="4701437" y="97707"/>
            <a:ext cx="7490563" cy="6420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485" y="2759591"/>
            <a:ext cx="2855279" cy="1077218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Markdown</a:t>
            </a:r>
          </a:p>
          <a:p>
            <a:pPr algn="ctr"/>
            <a:r>
              <a:rPr lang="en-US" sz="3200" dirty="0">
                <a:ln>
                  <a:solidFill>
                    <a:schemeClr val="accent1"/>
                  </a:solidFill>
                </a:ln>
              </a:rPr>
              <a:t>c</a:t>
            </a:r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ode cell</a:t>
            </a:r>
            <a:endParaRPr lang="en-US" sz="3200" dirty="0" smtClean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319" y="5196007"/>
            <a:ext cx="3160295" cy="584775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Python code</a:t>
            </a:r>
            <a:endParaRPr lang="en-US" dirty="0" smtClean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20" y="5780782"/>
            <a:ext cx="3160295" cy="584775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n>
                  <a:solidFill>
                    <a:schemeClr val="accent1"/>
                  </a:solidFill>
                </a:ln>
              </a:rPr>
              <a:t>IPython</a:t>
            </a:r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 console</a:t>
            </a:r>
            <a:endParaRPr lang="en-US" dirty="0" smtClean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223" y="323176"/>
            <a:ext cx="2846488" cy="1077218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n>
                  <a:solidFill>
                    <a:schemeClr val="accent1"/>
                  </a:solidFill>
                </a:ln>
              </a:rPr>
              <a:t>Jupyter</a:t>
            </a:r>
            <a:endParaRPr lang="en-US" sz="3200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Notebook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607496" y="5624186"/>
            <a:ext cx="1340285" cy="2630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3517615" y="6073170"/>
            <a:ext cx="1430166" cy="73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7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34600" y="6477000"/>
            <a:ext cx="533400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60000"/>
              <a:buChar char="o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76BB463-BC65-45D8-BDB7-00CAA04A1D7C}" type="slidenum">
              <a:rPr kumimoji="0"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kumimoji="0"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11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34600" y="6477000"/>
            <a:ext cx="533400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60000"/>
              <a:buChar char="o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76BB463-BC65-45D8-BDB7-00CAA04A1D7C}" type="slidenum">
              <a:rPr kumimoji="0" lang="en-US" altLang="en-US" sz="14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kumimoji="0"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6612" y="789140"/>
            <a:ext cx="1067217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Estimated savings from using open source software, per year:</a:t>
            </a:r>
          </a:p>
          <a:p>
            <a:endParaRPr lang="en-US" sz="5400" dirty="0" smtClean="0"/>
          </a:p>
          <a:p>
            <a:r>
              <a:rPr lang="en-US" sz="8000" b="1" dirty="0" smtClean="0"/>
              <a:t>		</a:t>
            </a:r>
            <a:r>
              <a:rPr lang="en-US" sz="8000" b="1" dirty="0"/>
              <a:t>	</a:t>
            </a:r>
            <a:r>
              <a:rPr lang="en-US" sz="8000" b="1" dirty="0"/>
              <a:t> </a:t>
            </a:r>
            <a:r>
              <a:rPr lang="en-US" sz="8000" b="1" dirty="0" smtClean="0"/>
              <a:t> $60 </a:t>
            </a:r>
            <a:r>
              <a:rPr lang="en-US" sz="8000" b="1" dirty="0" smtClean="0"/>
              <a:t>billion</a:t>
            </a:r>
          </a:p>
          <a:p>
            <a:r>
              <a:rPr lang="en-US" sz="5400" dirty="0" smtClean="0"/>
              <a:t>		</a:t>
            </a:r>
            <a:r>
              <a:rPr lang="en-US" sz="5400" dirty="0"/>
              <a:t>	</a:t>
            </a:r>
            <a:r>
              <a:rPr lang="en-US" sz="5400" dirty="0" smtClean="0"/>
              <a:t>&gt; median world GDP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6649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8879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2" y="132428"/>
            <a:ext cx="113191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48811" y="4811562"/>
            <a:ext cx="1263470" cy="89501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654950" y="1900509"/>
            <a:ext cx="2787908" cy="2092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772416" y="3992624"/>
            <a:ext cx="2670445" cy="261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759853" y="134698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1957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20412" y="420077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1972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33365" y="90114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1964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42858" y="486762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25408" y="524852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1990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53735" y="486762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06304" y="351714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12596" y="333247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1949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71" y="260343"/>
            <a:ext cx="2699707" cy="2246769"/>
          </a:xfrm>
          <a:prstGeom prst="rect">
            <a:avLst/>
          </a:prstGeom>
          <a:noFill/>
          <a:ln w="476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SGML 1986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HTML 1993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Markdown 2004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6168268" y="409925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787842" y="289349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1958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451779" y="52983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1991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601085" y="8814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1996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157913" y="487919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1985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756956" y="555125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354124" y="708162"/>
            <a:ext cx="1" cy="553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356212" y="1562018"/>
            <a:ext cx="1" cy="553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5261" y="1847383"/>
            <a:ext cx="2442576" cy="78764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678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78990" y="2056224"/>
            <a:ext cx="6931526" cy="2585323"/>
          </a:xfrm>
          <a:prstGeom prst="rect">
            <a:avLst/>
          </a:prstGeom>
          <a:noFill/>
          <a:ln w="476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What is code?</a:t>
            </a:r>
          </a:p>
          <a:p>
            <a:pPr algn="ctr"/>
            <a:r>
              <a:rPr lang="en-US" sz="5400" dirty="0" smtClean="0"/>
              <a:t>Encoded language</a:t>
            </a:r>
            <a:endParaRPr lang="en-US" sz="5400" dirty="0"/>
          </a:p>
          <a:p>
            <a:pPr algn="ctr"/>
            <a:r>
              <a:rPr lang="en-US" sz="5400" dirty="0" smtClean="0"/>
              <a:t>MARKDOWN EXAMPLE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52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8" y="2648726"/>
            <a:ext cx="5670235" cy="37107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31"/>
          <a:stretch/>
        </p:blipFill>
        <p:spPr>
          <a:xfrm>
            <a:off x="6319367" y="4182422"/>
            <a:ext cx="5639107" cy="255407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6319367" y="2085474"/>
            <a:ext cx="3081307" cy="56325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0722563" y="3503495"/>
            <a:ext cx="1487" cy="6465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378" y="133626"/>
            <a:ext cx="1960504" cy="32819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306" y="315106"/>
            <a:ext cx="6931526" cy="1754326"/>
          </a:xfrm>
          <a:prstGeom prst="rect">
            <a:avLst/>
          </a:prstGeom>
          <a:noFill/>
          <a:ln w="476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smtClean="0"/>
              <a:t>Code runs everywhere </a:t>
            </a:r>
            <a:r>
              <a:rPr lang="en-US" sz="5400" dirty="0" smtClean="0"/>
              <a:t>(often invisible)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479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80018" y="2245892"/>
            <a:ext cx="3160295" cy="280076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CONSOLE</a:t>
            </a:r>
          </a:p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dirty="0" smtClean="0">
                <a:ln>
                  <a:solidFill>
                    <a:schemeClr val="accent1"/>
                  </a:solidFill>
                </a:ln>
              </a:rPr>
              <a:t>(program where computer processes code, aka</a:t>
            </a:r>
          </a:p>
          <a:p>
            <a:pPr algn="ctr"/>
            <a:r>
              <a:rPr lang="en-US" dirty="0" smtClean="0">
                <a:ln>
                  <a:solidFill>
                    <a:schemeClr val="accent1"/>
                  </a:solidFill>
                </a:ln>
              </a:rPr>
              <a:t>compiler or </a:t>
            </a:r>
            <a:r>
              <a:rPr lang="en-US" smtClean="0">
                <a:ln>
                  <a:solidFill>
                    <a:schemeClr val="accent1"/>
                  </a:solidFill>
                </a:ln>
              </a:rPr>
              <a:t>interpreter)</a:t>
            </a: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38144" y="2270136"/>
            <a:ext cx="3160295" cy="280076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VIEWER</a:t>
            </a:r>
          </a:p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dirty="0" smtClean="0">
                <a:ln>
                  <a:solidFill>
                    <a:schemeClr val="accent1"/>
                  </a:solidFill>
                </a:ln>
              </a:rPr>
              <a:t>(computer output)</a:t>
            </a: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7934" y="2270136"/>
            <a:ext cx="3160295" cy="280076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CODE</a:t>
            </a:r>
          </a:p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dirty="0" smtClean="0">
                <a:ln>
                  <a:solidFill>
                    <a:schemeClr val="accent1"/>
                  </a:solidFill>
                </a:ln>
              </a:rPr>
              <a:t>(abstract language for computer, entered as text)</a:t>
            </a:r>
          </a:p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898229" y="2614863"/>
            <a:ext cx="545434" cy="1700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740313" y="2614862"/>
            <a:ext cx="545434" cy="1700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82316" y="481263"/>
            <a:ext cx="1023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latin typeface="Avenir Book" charset="0"/>
                <a:ea typeface="Avenir Book" charset="0"/>
                <a:cs typeface="Avenir Book" charset="0"/>
              </a:rPr>
              <a:t>Computer Programs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63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5" y="204552"/>
            <a:ext cx="10902728" cy="6501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58990" y="683692"/>
            <a:ext cx="3160295" cy="1138773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CODE </a:t>
            </a:r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6481" y="3740838"/>
            <a:ext cx="3160295" cy="169277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r>
              <a:rPr lang="en-US" sz="3200" dirty="0" smtClean="0">
                <a:ln>
                  <a:solidFill>
                    <a:schemeClr val="accent1"/>
                  </a:solidFill>
                </a:ln>
              </a:rPr>
              <a:t>VIEWER</a:t>
            </a: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  <a:p>
            <a:pPr algn="ctr"/>
            <a:endParaRPr lang="en-US" dirty="0" smtClean="0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639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120</Words>
  <Application>Microsoft Macintosh PowerPoint</Application>
  <PresentationFormat>Widescreen</PresentationFormat>
  <Paragraphs>94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Avenir Book</vt:lpstr>
      <vt:lpstr>Calibri</vt:lpstr>
      <vt:lpstr>Calibri Light</vt:lpstr>
      <vt:lpstr>Garamond</vt:lpstr>
      <vt:lpstr>ＭＳ Ｐゴシック</vt:lpstr>
      <vt:lpstr>Times New Roman</vt:lpstr>
      <vt:lpstr>Arial</vt:lpstr>
      <vt:lpstr>Office Theme</vt:lpstr>
      <vt:lpstr>ITEC 696 Python Programming for Business Analytics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Fiddyment</dc:creator>
  <cp:lastModifiedBy>Grant Fiddyment</cp:lastModifiedBy>
  <cp:revision>182</cp:revision>
  <dcterms:created xsi:type="dcterms:W3CDTF">2017-04-17T16:47:37Z</dcterms:created>
  <dcterms:modified xsi:type="dcterms:W3CDTF">2018-09-10T18:21:22Z</dcterms:modified>
</cp:coreProperties>
</file>